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3" r:id="rId3"/>
  </p:sldMasterIdLst>
  <p:notesMasterIdLst>
    <p:notesMasterId r:id="rId14"/>
  </p:notesMasterIdLst>
  <p:sldIdLst>
    <p:sldId id="269" r:id="rId4"/>
    <p:sldId id="257" r:id="rId5"/>
    <p:sldId id="259" r:id="rId6"/>
    <p:sldId id="270" r:id="rId7"/>
    <p:sldId id="271" r:id="rId8"/>
    <p:sldId id="272" r:id="rId9"/>
    <p:sldId id="273" r:id="rId10"/>
    <p:sldId id="274" r:id="rId11"/>
    <p:sldId id="275" r:id="rId12"/>
    <p:sldId id="27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0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F49AED-2701-4563-8C53-40795C402EBA}" type="datetimeFigureOut">
              <a:rPr lang="en-US" smtClean="0"/>
              <a:t>6/24/2016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2E7E2-C79F-43C9-B2C6-59CA0DFC87FF}" type="slidenum">
              <a:rPr lang="en-US" smtClean="0"/>
              <a:t>‹#›</a:t>
            </a:fld>
            <a:endParaRPr lang="en-US" dirty="0"/>
          </a:p>
        </p:txBody>
      </p:sp>
    </p:spTree>
    <p:extLst>
      <p:ext uri="{BB962C8B-B14F-4D97-AF65-F5344CB8AC3E}">
        <p14:creationId xmlns:p14="http://schemas.microsoft.com/office/powerpoint/2010/main" val="294714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5:57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5:57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6:17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6:28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6:39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6:43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6:49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6/24/2016 6:58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Swirl.png"/>
          <p:cNvPicPr>
            <a:picLocks noChangeAspect="1"/>
          </p:cNvPicPr>
          <p:nvPr userDrawn="1"/>
        </p:nvPicPr>
        <p:blipFill>
          <a:blip r:embed="rId2"/>
          <a:stretch>
            <a:fillRect/>
          </a:stretch>
        </p:blipFill>
        <p:spPr>
          <a:xfrm>
            <a:off x="0" y="1295400"/>
            <a:ext cx="9144000" cy="3202682"/>
          </a:xfrm>
          <a:prstGeom prst="rect">
            <a:avLst/>
          </a:prstGeom>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Swirl.png"/>
          <p:cNvPicPr>
            <a:picLocks noChangeAspect="1"/>
          </p:cNvPicPr>
          <p:nvPr userDrawn="1"/>
        </p:nvPicPr>
        <p:blipFill>
          <a:blip r:embed="rId2"/>
          <a:stretch>
            <a:fillRect/>
          </a:stretch>
        </p:blipFill>
        <p:spPr>
          <a:xfrm>
            <a:off x="0" y="1295400"/>
            <a:ext cx="9144000" cy="3202682"/>
          </a:xfrm>
          <a:prstGeom prst="rect">
            <a:avLst/>
          </a:prstGeom>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5" Type="http://schemas.openxmlformats.org/officeDocument/2006/relationships/image" Target="../media/image5.png"/><Relationship Id="rId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extLst>
              <a:ext uri="{BEBA8EAE-BF5A-486C-A8C5-ECC9F3942E4B}">
                <a14:imgProps xmlns:a14="http://schemas.microsoft.com/office/drawing/2010/main">
                  <a14:imgLayer r:embed="rId14">
                    <a14:imgEffect>
                      <a14:brightnessContrast bright="-33000" contrast="3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61" r:id="rId11"/>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extLst>
              <a:ext uri="{BEBA8EAE-BF5A-486C-A8C5-ECC9F3942E4B}">
                <a14:imgProps xmlns:a14="http://schemas.microsoft.com/office/drawing/2010/main">
                  <a14:imgLayer r:embed="rId4">
                    <a14:imgEffect>
                      <a14:brightnessContrast bright="-33000" contrast="3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4"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725871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681913" cy="838200"/>
          </a:xfrm>
        </p:spPr>
        <p:txBody>
          <a:bodyPr/>
          <a:lstStyle/>
          <a:p>
            <a:r>
              <a:rPr lang="en-US" sz="6000" dirty="0" smtClean="0"/>
              <a:t>1 Thessalonians 4:11,12</a:t>
            </a:r>
            <a:endParaRPr lang="en-US" sz="6000" dirty="0"/>
          </a:p>
        </p:txBody>
      </p:sp>
      <p:sp>
        <p:nvSpPr>
          <p:cNvPr id="3" name="Subtitle 2"/>
          <p:cNvSpPr>
            <a:spLocks noGrp="1"/>
          </p:cNvSpPr>
          <p:nvPr>
            <p:ph type="subTitle" idx="1"/>
          </p:nvPr>
        </p:nvSpPr>
        <p:spPr>
          <a:xfrm>
            <a:off x="609600" y="1600200"/>
            <a:ext cx="7681913" cy="3352800"/>
          </a:xfrm>
        </p:spPr>
        <p:txBody>
          <a:bodyPr>
            <a:normAutofit/>
          </a:bodyPr>
          <a:lstStyle/>
          <a:p>
            <a:pPr>
              <a:lnSpc>
                <a:spcPct val="100000"/>
              </a:lnSpc>
              <a:spcBef>
                <a:spcPts val="1800"/>
              </a:spcBef>
            </a:pPr>
            <a:r>
              <a:rPr lang="en-US" sz="4000" dirty="0" smtClean="0"/>
              <a:t>Lead a quiet life</a:t>
            </a:r>
            <a:endParaRPr lang="en-US" sz="4000" dirty="0" smtClean="0"/>
          </a:p>
          <a:p>
            <a:pPr>
              <a:lnSpc>
                <a:spcPct val="100000"/>
              </a:lnSpc>
              <a:spcBef>
                <a:spcPts val="1800"/>
              </a:spcBef>
            </a:pPr>
            <a:r>
              <a:rPr lang="en-US" sz="4000" dirty="0" smtClean="0"/>
              <a:t>Mind your own business</a:t>
            </a:r>
            <a:endParaRPr lang="en-US" sz="4000" dirty="0" smtClean="0"/>
          </a:p>
          <a:p>
            <a:pPr>
              <a:lnSpc>
                <a:spcPct val="100000"/>
              </a:lnSpc>
              <a:spcBef>
                <a:spcPts val="1800"/>
              </a:spcBef>
            </a:pPr>
            <a:r>
              <a:rPr lang="en-US" sz="4000" dirty="0" smtClean="0"/>
              <a:t>Work with our own hands</a:t>
            </a:r>
          </a:p>
          <a:p>
            <a:pPr>
              <a:lnSpc>
                <a:spcPct val="100000"/>
              </a:lnSpc>
              <a:spcBef>
                <a:spcPts val="1800"/>
              </a:spcBef>
            </a:pPr>
            <a:r>
              <a:rPr lang="en-US" sz="4000" dirty="0" smtClean="0"/>
              <a:t>Walk properly toward those outside</a:t>
            </a:r>
            <a:endParaRPr lang="en-US" sz="4000" dirty="0"/>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9"/>
            <a:ext cx="8382000" cy="836612"/>
          </a:xfrm>
        </p:spPr>
        <p:txBody>
          <a:bodyPr>
            <a:normAutofit/>
          </a:bodyPr>
          <a:lstStyle/>
          <a:p>
            <a:r>
              <a:rPr lang="en-US" sz="6000" dirty="0" smtClean="0"/>
              <a:t>The Christian as a Laborer</a:t>
            </a:r>
            <a:endParaRPr lang="en-US" sz="6000" dirty="0">
              <a:solidFill>
                <a:schemeClr val="tx2"/>
              </a:solidFill>
            </a:endParaRPr>
          </a:p>
        </p:txBody>
      </p:sp>
      <p:sp>
        <p:nvSpPr>
          <p:cNvPr id="3" name="Text Placeholder 2"/>
          <p:cNvSpPr>
            <a:spLocks noGrp="1"/>
          </p:cNvSpPr>
          <p:nvPr>
            <p:ph type="body" sz="quarter" idx="10"/>
          </p:nvPr>
        </p:nvSpPr>
        <p:spPr>
          <a:xfrm>
            <a:off x="381000" y="1143000"/>
            <a:ext cx="8382000" cy="4264497"/>
          </a:xfrm>
        </p:spPr>
        <p:txBody>
          <a:bodyPr>
            <a:normAutofit/>
          </a:bodyPr>
          <a:lstStyle/>
          <a:p>
            <a:r>
              <a:rPr lang="en-US" sz="4000" dirty="0" smtClean="0"/>
              <a:t>Scriptural Passages for Laborers</a:t>
            </a:r>
            <a:endParaRPr lang="en-US" sz="4000" dirty="0" smtClean="0"/>
          </a:p>
          <a:p>
            <a:pPr lvl="1"/>
            <a:r>
              <a:rPr lang="en-US" sz="4000" dirty="0" smtClean="0"/>
              <a:t>From Paul – Ephesians 6:5-8; Colossians 3:22-25; 1 Timothy 6:1-3; Titus 2:9,10</a:t>
            </a:r>
          </a:p>
          <a:p>
            <a:pPr lvl="1"/>
            <a:r>
              <a:rPr lang="en-US" sz="4000" dirty="0" smtClean="0"/>
              <a:t>From Peter – 1 Peter 1:18-20</a:t>
            </a:r>
            <a:endParaRPr lang="en-US" sz="4000" dirty="0" smtClean="0"/>
          </a:p>
          <a:p>
            <a:pPr lvl="1"/>
            <a:r>
              <a:rPr lang="en-US" sz="4000" dirty="0" smtClean="0"/>
              <a:t>Instructions easily applied by Christians who are laborers today</a:t>
            </a:r>
            <a:endParaRPr lang="en-US" sz="40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1370012"/>
          </a:xfrm>
        </p:spPr>
        <p:txBody>
          <a:bodyPr>
            <a:normAutofit/>
          </a:bodyPr>
          <a:lstStyle/>
          <a:p>
            <a:pPr algn="ctr">
              <a:lnSpc>
                <a:spcPct val="70000"/>
              </a:lnSpc>
            </a:pPr>
            <a:r>
              <a:rPr lang="en-US" sz="6000" dirty="0" smtClean="0"/>
              <a:t>Scriptural Guidelines  For Laborers</a:t>
            </a:r>
            <a:endParaRPr lang="en-US" sz="6000" dirty="0">
              <a:solidFill>
                <a:schemeClr val="tx2"/>
              </a:solidFill>
            </a:endParaRPr>
          </a:p>
        </p:txBody>
      </p:sp>
      <p:sp>
        <p:nvSpPr>
          <p:cNvPr id="3" name="Text Placeholder 2"/>
          <p:cNvSpPr>
            <a:spLocks noGrp="1"/>
          </p:cNvSpPr>
          <p:nvPr>
            <p:ph type="body" sz="quarter" idx="10"/>
          </p:nvPr>
        </p:nvSpPr>
        <p:spPr>
          <a:xfrm>
            <a:off x="381000" y="1447800"/>
            <a:ext cx="8382000" cy="5334000"/>
          </a:xfrm>
        </p:spPr>
        <p:txBody>
          <a:bodyPr>
            <a:normAutofit fontScale="85000" lnSpcReduction="20000"/>
          </a:bodyPr>
          <a:lstStyle/>
          <a:p>
            <a:pPr>
              <a:spcBef>
                <a:spcPts val="1200"/>
              </a:spcBef>
            </a:pPr>
            <a:r>
              <a:rPr lang="en-US" sz="4400" dirty="0" smtClean="0"/>
              <a:t>Obey Those Who Are Over You</a:t>
            </a:r>
            <a:endParaRPr lang="en-US" sz="4400" dirty="0" smtClean="0"/>
          </a:p>
          <a:p>
            <a:pPr>
              <a:spcBef>
                <a:spcPts val="1200"/>
              </a:spcBef>
            </a:pPr>
            <a:r>
              <a:rPr lang="en-US" sz="4400" dirty="0" smtClean="0"/>
              <a:t>Wor</a:t>
            </a:r>
            <a:r>
              <a:rPr lang="en-US" sz="4400" dirty="0" smtClean="0"/>
              <a:t>k with proper respect and good will toward your boss</a:t>
            </a:r>
            <a:endParaRPr lang="en-US" sz="4400" dirty="0" smtClean="0"/>
          </a:p>
          <a:p>
            <a:pPr>
              <a:spcBef>
                <a:spcPts val="1200"/>
              </a:spcBef>
            </a:pPr>
            <a:r>
              <a:rPr lang="en-US" sz="4400" dirty="0" smtClean="0"/>
              <a:t>Labor sincerely &amp; heartily, as to the Lord and not to men</a:t>
            </a:r>
          </a:p>
          <a:p>
            <a:pPr>
              <a:spcBef>
                <a:spcPts val="1200"/>
              </a:spcBef>
            </a:pPr>
            <a:r>
              <a:rPr lang="en-US" sz="4400" dirty="0" smtClean="0"/>
              <a:t>Do not work only when the boss is watching, or just to please those over you</a:t>
            </a:r>
          </a:p>
          <a:p>
            <a:pPr>
              <a:spcBef>
                <a:spcPts val="1200"/>
              </a:spcBef>
            </a:pPr>
            <a:r>
              <a:rPr lang="en-US" sz="4400" dirty="0" smtClean="0"/>
              <a:t>Demonstrate that you can be trusted with responsibility</a:t>
            </a:r>
            <a:endParaRPr lang="en-US" sz="4400" dirty="0"/>
          </a:p>
          <a:p>
            <a:pPr>
              <a:spcBef>
                <a:spcPts val="1200"/>
              </a:spcBef>
            </a:pPr>
            <a:r>
              <a:rPr lang="en-US" sz="4400" dirty="0" smtClean="0"/>
              <a:t>Offer such service, not just to good employers but even those who are unfair</a:t>
            </a:r>
            <a:endParaRPr lang="en-US" sz="4400" dirty="0" smtClean="0"/>
          </a:p>
        </p:txBody>
      </p:sp>
    </p:spTree>
    <p:extLst>
      <p:ext uri="{BB962C8B-B14F-4D97-AF65-F5344CB8AC3E}">
        <p14:creationId xmlns:p14="http://schemas.microsoft.com/office/powerpoint/2010/main" val="4149555864"/>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85800"/>
          </a:xfrm>
        </p:spPr>
        <p:txBody>
          <a:bodyPr>
            <a:normAutofit/>
          </a:bodyPr>
          <a:lstStyle/>
          <a:p>
            <a:pPr algn="ctr">
              <a:lnSpc>
                <a:spcPct val="70000"/>
              </a:lnSpc>
            </a:pPr>
            <a:r>
              <a:rPr lang="en-US" sz="6000" dirty="0" smtClean="0"/>
              <a:t>The Christian as a Manager</a:t>
            </a:r>
            <a:endParaRPr lang="en-US" sz="6000" dirty="0">
              <a:solidFill>
                <a:schemeClr val="tx2"/>
              </a:solidFill>
            </a:endParaRPr>
          </a:p>
        </p:txBody>
      </p:sp>
      <p:sp>
        <p:nvSpPr>
          <p:cNvPr id="3" name="Text Placeholder 2"/>
          <p:cNvSpPr>
            <a:spLocks noGrp="1"/>
          </p:cNvSpPr>
          <p:nvPr>
            <p:ph type="body" sz="quarter" idx="10"/>
          </p:nvPr>
        </p:nvSpPr>
        <p:spPr>
          <a:xfrm>
            <a:off x="381000" y="838200"/>
            <a:ext cx="8382000" cy="5943600"/>
          </a:xfrm>
        </p:spPr>
        <p:txBody>
          <a:bodyPr>
            <a:normAutofit fontScale="92500"/>
          </a:bodyPr>
          <a:lstStyle/>
          <a:p>
            <a:pPr>
              <a:spcBef>
                <a:spcPts val="1200"/>
              </a:spcBef>
            </a:pPr>
            <a:r>
              <a:rPr lang="en-US" sz="4400" dirty="0" smtClean="0"/>
              <a:t>Scriptural Passages for Managers</a:t>
            </a:r>
            <a:endParaRPr lang="en-US" sz="4400" dirty="0" smtClean="0"/>
          </a:p>
          <a:p>
            <a:pPr>
              <a:spcBef>
                <a:spcPts val="1200"/>
              </a:spcBef>
            </a:pPr>
            <a:r>
              <a:rPr lang="en-US" sz="4400" dirty="0" smtClean="0"/>
              <a:t>From Paul- Ephesians 6:9 “your own Master also is in heaven” ; Colossians 4:1 “you also have a Master in heaven”</a:t>
            </a:r>
          </a:p>
          <a:p>
            <a:pPr>
              <a:spcBef>
                <a:spcPts val="1200"/>
              </a:spcBef>
            </a:pPr>
            <a:r>
              <a:rPr lang="en-US" sz="4400" dirty="0" smtClean="0"/>
              <a:t>From the Old Testament – Deuteronomy 24:14,15 “give him his wages”;  Jeremiah 22:13-17 “uses neighbor’s service without wages”; Malachi 3:5 “exploit wage earners”</a:t>
            </a:r>
          </a:p>
        </p:txBody>
      </p:sp>
    </p:spTree>
    <p:extLst>
      <p:ext uri="{BB962C8B-B14F-4D97-AF65-F5344CB8AC3E}">
        <p14:creationId xmlns:p14="http://schemas.microsoft.com/office/powerpoint/2010/main" val="324927936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1370012"/>
          </a:xfrm>
        </p:spPr>
        <p:txBody>
          <a:bodyPr>
            <a:normAutofit/>
          </a:bodyPr>
          <a:lstStyle/>
          <a:p>
            <a:pPr algn="ctr">
              <a:lnSpc>
                <a:spcPct val="70000"/>
              </a:lnSpc>
            </a:pPr>
            <a:r>
              <a:rPr lang="en-US" sz="6000" dirty="0" smtClean="0"/>
              <a:t>Scriptural Guidelines  For Mangers</a:t>
            </a:r>
            <a:endParaRPr lang="en-US" sz="6000" dirty="0">
              <a:solidFill>
                <a:schemeClr val="tx2"/>
              </a:solidFill>
            </a:endParaRPr>
          </a:p>
        </p:txBody>
      </p:sp>
      <p:sp>
        <p:nvSpPr>
          <p:cNvPr id="3" name="Text Placeholder 2"/>
          <p:cNvSpPr>
            <a:spLocks noGrp="1"/>
          </p:cNvSpPr>
          <p:nvPr>
            <p:ph type="body" sz="quarter" idx="10"/>
          </p:nvPr>
        </p:nvSpPr>
        <p:spPr>
          <a:xfrm>
            <a:off x="381000" y="1447800"/>
            <a:ext cx="8382000" cy="5334000"/>
          </a:xfrm>
        </p:spPr>
        <p:txBody>
          <a:bodyPr>
            <a:normAutofit fontScale="92500" lnSpcReduction="10000"/>
          </a:bodyPr>
          <a:lstStyle/>
          <a:p>
            <a:pPr>
              <a:spcBef>
                <a:spcPts val="1200"/>
              </a:spcBef>
            </a:pPr>
            <a:r>
              <a:rPr lang="en-US" sz="4400" dirty="0" smtClean="0"/>
              <a:t>Remember you have a Boss in heaven!</a:t>
            </a:r>
            <a:endParaRPr lang="en-US" sz="4400" dirty="0" smtClean="0"/>
          </a:p>
          <a:p>
            <a:pPr>
              <a:spcBef>
                <a:spcPts val="1200"/>
              </a:spcBef>
            </a:pPr>
            <a:r>
              <a:rPr lang="en-US" sz="4400" dirty="0" smtClean="0"/>
              <a:t>Treat employees with justice and fairness</a:t>
            </a:r>
          </a:p>
          <a:p>
            <a:pPr>
              <a:spcBef>
                <a:spcPts val="1200"/>
              </a:spcBef>
            </a:pPr>
            <a:r>
              <a:rPr lang="en-US" sz="4400" dirty="0" smtClean="0"/>
              <a:t>Do not oppress or exploit those who are under you</a:t>
            </a:r>
          </a:p>
          <a:p>
            <a:pPr>
              <a:spcBef>
                <a:spcPts val="1200"/>
              </a:spcBef>
            </a:pPr>
            <a:r>
              <a:rPr lang="en-US" sz="4400" dirty="0" smtClean="0"/>
              <a:t>Don’t resort to threatening </a:t>
            </a:r>
          </a:p>
          <a:p>
            <a:pPr>
              <a:spcBef>
                <a:spcPts val="1200"/>
              </a:spcBef>
            </a:pPr>
            <a:r>
              <a:rPr lang="en-US" sz="4400" dirty="0" smtClean="0"/>
              <a:t>Apply the “Golden Rule”  Matthew 7:12</a:t>
            </a:r>
            <a:endParaRPr lang="en-US" sz="4400" dirty="0" smtClean="0"/>
          </a:p>
        </p:txBody>
      </p:sp>
    </p:spTree>
    <p:extLst>
      <p:ext uri="{BB962C8B-B14F-4D97-AF65-F5344CB8AC3E}">
        <p14:creationId xmlns:p14="http://schemas.microsoft.com/office/powerpoint/2010/main" val="62574455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85800"/>
          </a:xfrm>
        </p:spPr>
        <p:txBody>
          <a:bodyPr>
            <a:normAutofit fontScale="90000"/>
          </a:bodyPr>
          <a:lstStyle/>
          <a:p>
            <a:pPr algn="ctr">
              <a:lnSpc>
                <a:spcPct val="70000"/>
              </a:lnSpc>
            </a:pPr>
            <a:r>
              <a:rPr lang="en-US" sz="6000" dirty="0" smtClean="0"/>
              <a:t>The Christian as an Evangelist</a:t>
            </a:r>
            <a:endParaRPr lang="en-US" sz="6000" dirty="0">
              <a:solidFill>
                <a:schemeClr val="tx2"/>
              </a:solidFill>
            </a:endParaRPr>
          </a:p>
        </p:txBody>
      </p:sp>
      <p:sp>
        <p:nvSpPr>
          <p:cNvPr id="3" name="Text Placeholder 2"/>
          <p:cNvSpPr>
            <a:spLocks noGrp="1"/>
          </p:cNvSpPr>
          <p:nvPr>
            <p:ph type="body" sz="quarter" idx="10"/>
          </p:nvPr>
        </p:nvSpPr>
        <p:spPr>
          <a:xfrm>
            <a:off x="381000" y="838200"/>
            <a:ext cx="8382000" cy="5943600"/>
          </a:xfrm>
        </p:spPr>
        <p:txBody>
          <a:bodyPr>
            <a:noAutofit/>
          </a:bodyPr>
          <a:lstStyle/>
          <a:p>
            <a:pPr>
              <a:lnSpc>
                <a:spcPct val="100000"/>
              </a:lnSpc>
              <a:spcBef>
                <a:spcPts val="1200"/>
              </a:spcBef>
            </a:pPr>
            <a:r>
              <a:rPr lang="en-US" sz="3600" dirty="0" smtClean="0"/>
              <a:t>Concerns to consider…</a:t>
            </a:r>
            <a:endParaRPr lang="en-US" sz="3600" dirty="0" smtClean="0"/>
          </a:p>
          <a:p>
            <a:pPr>
              <a:lnSpc>
                <a:spcPct val="100000"/>
              </a:lnSpc>
              <a:spcBef>
                <a:spcPts val="1200"/>
              </a:spcBef>
            </a:pPr>
            <a:r>
              <a:rPr lang="en-US" sz="3600" dirty="0" smtClean="0"/>
              <a:t>As Christians we are to seek and save the lost – Mark 16:15,16</a:t>
            </a:r>
          </a:p>
          <a:p>
            <a:pPr>
              <a:lnSpc>
                <a:spcPct val="100000"/>
              </a:lnSpc>
              <a:spcBef>
                <a:spcPts val="1200"/>
              </a:spcBef>
            </a:pPr>
            <a:r>
              <a:rPr lang="en-US" sz="3600" dirty="0" smtClean="0"/>
              <a:t>As works, honorable service demands a proper day’s work for a day’s wage</a:t>
            </a:r>
          </a:p>
          <a:p>
            <a:pPr>
              <a:lnSpc>
                <a:spcPct val="100000"/>
              </a:lnSpc>
              <a:spcBef>
                <a:spcPts val="1200"/>
              </a:spcBef>
            </a:pPr>
            <a:r>
              <a:rPr lang="en-US" sz="3600" dirty="0" smtClean="0"/>
              <a:t>Adorning the doctrine of Christ required we not pilfer (including times – Titus 2:10</a:t>
            </a:r>
          </a:p>
          <a:p>
            <a:pPr>
              <a:lnSpc>
                <a:spcPct val="100000"/>
              </a:lnSpc>
              <a:spcBef>
                <a:spcPts val="1200"/>
              </a:spcBef>
            </a:pPr>
            <a:r>
              <a:rPr lang="en-US" sz="3600" dirty="0" smtClean="0"/>
              <a:t>The Challenge is to properly balance our effort to save and our dut</a:t>
            </a:r>
            <a:r>
              <a:rPr lang="en-US" sz="3600" dirty="0" smtClean="0"/>
              <a:t>y to work</a:t>
            </a:r>
            <a:endParaRPr lang="en-US" sz="3600" dirty="0" smtClean="0"/>
          </a:p>
        </p:txBody>
      </p:sp>
    </p:spTree>
    <p:extLst>
      <p:ext uri="{BB962C8B-B14F-4D97-AF65-F5344CB8AC3E}">
        <p14:creationId xmlns:p14="http://schemas.microsoft.com/office/powerpoint/2010/main" val="359850868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1370012"/>
          </a:xfrm>
        </p:spPr>
        <p:txBody>
          <a:bodyPr>
            <a:normAutofit/>
          </a:bodyPr>
          <a:lstStyle/>
          <a:p>
            <a:pPr algn="ctr">
              <a:lnSpc>
                <a:spcPct val="70000"/>
              </a:lnSpc>
            </a:pPr>
            <a:r>
              <a:rPr lang="en-US" sz="6000" dirty="0" smtClean="0"/>
              <a:t>Scriptural Guidelines  To Govern…</a:t>
            </a:r>
            <a:endParaRPr lang="en-US" sz="6000" dirty="0">
              <a:solidFill>
                <a:schemeClr val="tx2"/>
              </a:solidFill>
            </a:endParaRPr>
          </a:p>
        </p:txBody>
      </p:sp>
      <p:sp>
        <p:nvSpPr>
          <p:cNvPr id="3" name="Text Placeholder 2"/>
          <p:cNvSpPr>
            <a:spLocks noGrp="1"/>
          </p:cNvSpPr>
          <p:nvPr>
            <p:ph type="body" sz="quarter" idx="10"/>
          </p:nvPr>
        </p:nvSpPr>
        <p:spPr>
          <a:xfrm>
            <a:off x="381000" y="1447800"/>
            <a:ext cx="8382000" cy="5334000"/>
          </a:xfrm>
        </p:spPr>
        <p:txBody>
          <a:bodyPr>
            <a:normAutofit fontScale="85000" lnSpcReduction="20000"/>
          </a:bodyPr>
          <a:lstStyle/>
          <a:p>
            <a:pPr>
              <a:spcBef>
                <a:spcPts val="1200"/>
              </a:spcBef>
            </a:pPr>
            <a:r>
              <a:rPr lang="en-US" sz="4400" dirty="0" smtClean="0"/>
              <a:t>Don’t forget the power of a good example – 1 Peter 2:12; 3:1,2</a:t>
            </a:r>
            <a:endParaRPr lang="en-US" sz="4400" dirty="0" smtClean="0"/>
          </a:p>
          <a:p>
            <a:pPr>
              <a:spcBef>
                <a:spcPts val="1200"/>
              </a:spcBef>
            </a:pPr>
            <a:r>
              <a:rPr lang="en-US" sz="4400" dirty="0" smtClean="0"/>
              <a:t>Don’t let your speech betray your profession as a Christian –Ephesians 4:29; 5:4; Colossians 4:6</a:t>
            </a:r>
          </a:p>
          <a:p>
            <a:pPr>
              <a:spcBef>
                <a:spcPts val="1200"/>
              </a:spcBef>
            </a:pPr>
            <a:r>
              <a:rPr lang="en-US" sz="4400" dirty="0" smtClean="0"/>
              <a:t>Wisely consider the best use of one’s time on the job – Colossians 4:5</a:t>
            </a:r>
          </a:p>
          <a:p>
            <a:pPr>
              <a:spcBef>
                <a:spcPts val="1200"/>
              </a:spcBef>
            </a:pPr>
            <a:r>
              <a:rPr lang="en-US" sz="4400" dirty="0" smtClean="0"/>
              <a:t>Circumstances at work rarely conducive to spiritual discussions</a:t>
            </a:r>
          </a:p>
          <a:p>
            <a:pPr>
              <a:spcBef>
                <a:spcPts val="1200"/>
              </a:spcBef>
            </a:pPr>
            <a:r>
              <a:rPr lang="en-US" sz="4400" dirty="0" smtClean="0"/>
              <a:t>Seek to turn casual conversations into opportunities for Home Bible Studies</a:t>
            </a:r>
            <a:endParaRPr lang="en-US" sz="4400" dirty="0" smtClean="0"/>
          </a:p>
        </p:txBody>
      </p:sp>
    </p:spTree>
    <p:extLst>
      <p:ext uri="{BB962C8B-B14F-4D97-AF65-F5344CB8AC3E}">
        <p14:creationId xmlns:p14="http://schemas.microsoft.com/office/powerpoint/2010/main" val="408385124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1370012"/>
          </a:xfrm>
        </p:spPr>
        <p:txBody>
          <a:bodyPr>
            <a:normAutofit fontScale="90000"/>
          </a:bodyPr>
          <a:lstStyle/>
          <a:p>
            <a:pPr algn="ctr">
              <a:lnSpc>
                <a:spcPct val="70000"/>
              </a:lnSpc>
            </a:pPr>
            <a:r>
              <a:rPr lang="en-US" sz="6000" dirty="0" smtClean="0"/>
              <a:t>Involvement In the Workplace is a Wonderful Opportunity</a:t>
            </a:r>
            <a:endParaRPr lang="en-US" sz="6000" dirty="0">
              <a:solidFill>
                <a:schemeClr val="tx2"/>
              </a:solidFill>
            </a:endParaRPr>
          </a:p>
        </p:txBody>
      </p:sp>
      <p:sp>
        <p:nvSpPr>
          <p:cNvPr id="3" name="Text Placeholder 2"/>
          <p:cNvSpPr>
            <a:spLocks noGrp="1"/>
          </p:cNvSpPr>
          <p:nvPr>
            <p:ph type="body" sz="quarter" idx="10"/>
          </p:nvPr>
        </p:nvSpPr>
        <p:spPr>
          <a:xfrm>
            <a:off x="381000" y="1447800"/>
            <a:ext cx="8382000" cy="5334000"/>
          </a:xfrm>
        </p:spPr>
        <p:txBody>
          <a:bodyPr>
            <a:normAutofit lnSpcReduction="10000"/>
          </a:bodyPr>
          <a:lstStyle/>
          <a:p>
            <a:pPr>
              <a:spcBef>
                <a:spcPts val="1200"/>
              </a:spcBef>
            </a:pPr>
            <a:r>
              <a:rPr lang="en-US" sz="4400" dirty="0" smtClean="0"/>
              <a:t>To be able to provide for one’s self and family</a:t>
            </a:r>
            <a:endParaRPr lang="en-US" sz="4400" dirty="0" smtClean="0"/>
          </a:p>
          <a:p>
            <a:pPr>
              <a:spcBef>
                <a:spcPts val="1200"/>
              </a:spcBef>
            </a:pPr>
            <a:r>
              <a:rPr lang="en-US" sz="4400" dirty="0" smtClean="0"/>
              <a:t>To be able to serve the Lord through making a positive impact on others</a:t>
            </a:r>
          </a:p>
          <a:p>
            <a:pPr>
              <a:spcBef>
                <a:spcPts val="1200"/>
              </a:spcBef>
            </a:pPr>
            <a:r>
              <a:rPr lang="en-US" sz="4400" dirty="0" smtClean="0"/>
              <a:t>Let your faith in the workplace be an opportunity to demonstrate the value of a strong faith in Christ!</a:t>
            </a:r>
          </a:p>
          <a:p>
            <a:pPr>
              <a:spcBef>
                <a:spcPts val="1200"/>
              </a:spcBef>
            </a:pPr>
            <a:r>
              <a:rPr lang="en-US" sz="4400" dirty="0" smtClean="0"/>
              <a:t>To reach others for Jesus Christ!</a:t>
            </a:r>
            <a:endParaRPr lang="en-US" sz="4400" dirty="0" smtClean="0"/>
          </a:p>
        </p:txBody>
      </p:sp>
    </p:spTree>
    <p:extLst>
      <p:ext uri="{BB962C8B-B14F-4D97-AF65-F5344CB8AC3E}">
        <p14:creationId xmlns:p14="http://schemas.microsoft.com/office/powerpoint/2010/main" val="148904701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994392"/>
          </a:xfrm>
        </p:spPr>
        <p:txBody>
          <a:bodyPr/>
          <a:lstStyle/>
          <a:p>
            <a:r>
              <a:rPr lang="en-US" sz="7200" dirty="0" smtClean="0"/>
              <a:t>What kind of Laborers and Managers are we?</a:t>
            </a:r>
            <a:endParaRPr lang="en-US" sz="7200" dirty="0"/>
          </a:p>
        </p:txBody>
      </p:sp>
      <p:sp>
        <p:nvSpPr>
          <p:cNvPr id="3" name="Text Placeholder 2"/>
          <p:cNvSpPr>
            <a:spLocks noGrp="1"/>
          </p:cNvSpPr>
          <p:nvPr>
            <p:ph type="body" sz="quarter" idx="10"/>
          </p:nvPr>
        </p:nvSpPr>
        <p:spPr>
          <a:xfrm>
            <a:off x="457200" y="3657600"/>
            <a:ext cx="8382000" cy="1828193"/>
          </a:xfrm>
        </p:spPr>
        <p:txBody>
          <a:bodyPr/>
          <a:lstStyle/>
          <a:p>
            <a:pPr marL="0" indent="0" algn="ctr">
              <a:buNone/>
            </a:pPr>
            <a:r>
              <a:rPr lang="en-US" sz="6600" dirty="0" smtClean="0"/>
              <a:t>Do We Encourage Other To Glorify God?</a:t>
            </a:r>
            <a:endParaRPr lang="en-US" sz="6600" dirty="0"/>
          </a:p>
        </p:txBody>
      </p:sp>
    </p:spTree>
    <p:extLst>
      <p:ext uri="{BB962C8B-B14F-4D97-AF65-F5344CB8AC3E}">
        <p14:creationId xmlns:p14="http://schemas.microsoft.com/office/powerpoint/2010/main" val="136913739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_Green_Swirls_Template_Segoe">
  <a:themeElements>
    <a:clrScheme name="Green Template-Template">
      <a:dk1>
        <a:srgbClr val="000000"/>
      </a:dk1>
      <a:lt1>
        <a:srgbClr val="FFFFFF"/>
      </a:lt1>
      <a:dk2>
        <a:srgbClr val="1F7335"/>
      </a:dk2>
      <a:lt2>
        <a:srgbClr val="C4FF89"/>
      </a:lt2>
      <a:accent1>
        <a:srgbClr val="FFC000"/>
      </a:accent1>
      <a:accent2>
        <a:srgbClr val="3497AE"/>
      </a:accent2>
      <a:accent3>
        <a:srgbClr val="DF8045"/>
      </a:accent3>
      <a:accent4>
        <a:srgbClr val="7DCC2E"/>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A463396-7DAC-4B7F-8764-DBF66DCA06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1_Green_Swirls_Template_Segoe</Template>
  <TotalTime>70</TotalTime>
  <Words>1189</Words>
  <Application>Microsoft Office PowerPoint</Application>
  <PresentationFormat>On-screen Show (4:3)</PresentationFormat>
  <Paragraphs>78</Paragraphs>
  <Slides>10</Slides>
  <Notes>8</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1_Green_Swirls_Template_Segoe</vt:lpstr>
      <vt:lpstr>White with Courier font for code slides</vt:lpstr>
      <vt:lpstr>PowerPoint Presentation</vt:lpstr>
      <vt:lpstr>1 Thessalonians 4:11,12</vt:lpstr>
      <vt:lpstr>The Christian as a Laborer</vt:lpstr>
      <vt:lpstr>Scriptural Guidelines  For Laborers</vt:lpstr>
      <vt:lpstr>The Christian as a Manager</vt:lpstr>
      <vt:lpstr>Scriptural Guidelines  For Mangers</vt:lpstr>
      <vt:lpstr>The Christian as an Evangelist</vt:lpstr>
      <vt:lpstr>Scriptural Guidelines  To Govern…</vt:lpstr>
      <vt:lpstr>Involvement In the Workplace is a Wonderful Opportunity</vt:lpstr>
      <vt:lpstr>What kind of Laborers and Managers are we?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dc:creator>
  <cp:lastModifiedBy>Gailen</cp:lastModifiedBy>
  <cp:revision>11</cp:revision>
  <dcterms:created xsi:type="dcterms:W3CDTF">2016-06-25T00:57:44Z</dcterms:created>
  <dcterms:modified xsi:type="dcterms:W3CDTF">2016-06-25T02:08:17Z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TC102867429990</vt:lpwstr>
  </property>
</Properties>
</file>